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85" r:id="rId4"/>
    <p:sldId id="274" r:id="rId5"/>
    <p:sldId id="287" r:id="rId6"/>
    <p:sldId id="288" r:id="rId7"/>
    <p:sldId id="289" r:id="rId8"/>
    <p:sldId id="290" r:id="rId9"/>
    <p:sldId id="291" r:id="rId10"/>
    <p:sldId id="292" r:id="rId11"/>
    <p:sldId id="259" r:id="rId12"/>
    <p:sldId id="293" r:id="rId13"/>
    <p:sldId id="294" r:id="rId14"/>
    <p:sldId id="295" r:id="rId15"/>
    <p:sldId id="284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7B8"/>
    <a:srgbClr val="B8AA92"/>
    <a:srgbClr val="988563"/>
    <a:srgbClr val="E1DBD1"/>
    <a:srgbClr val="E6E6E6"/>
    <a:srgbClr val="556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002" y="7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79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DB71-65C4-411D-88A2-6FD01D81A8D5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30.png30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65237" y="2560320"/>
            <a:ext cx="5368318" cy="1511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DQN</a:t>
            </a:r>
            <a:r>
              <a:rPr lang="zh-CN" altLang="en-US" sz="40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强化学习实验</a:t>
            </a:r>
            <a:endParaRPr lang="en-US" altLang="zh-CN" sz="40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40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40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LunarLander-v2</a:t>
            </a:r>
            <a:endParaRPr lang="zh-CN" sz="40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0069" y="2617108"/>
            <a:ext cx="3885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DQN IN LUNARLANDER</a:t>
            </a:r>
          </a:p>
        </p:txBody>
      </p:sp>
      <p:sp>
        <p:nvSpPr>
          <p:cNvPr id="8" name="矩形 7"/>
          <p:cNvSpPr/>
          <p:nvPr/>
        </p:nvSpPr>
        <p:spPr>
          <a:xfrm>
            <a:off x="2920535" y="3817437"/>
            <a:ext cx="247856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2253893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苗君文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300" y="225374"/>
            <a:ext cx="736854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7. 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训练过程</a:t>
            </a:r>
            <a:endParaRPr lang="zh-CN" altLang="en-US" sz="28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ED3584-37C4-9B35-2BD3-1114B2CA0224}"/>
              </a:ext>
            </a:extLst>
          </p:cNvPr>
          <p:cNvSpPr/>
          <p:nvPr/>
        </p:nvSpPr>
        <p:spPr>
          <a:xfrm>
            <a:off x="1244647" y="1467734"/>
            <a:ext cx="4310329" cy="117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环境初始化：创建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LunarLander-v2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环境，并设置随机种子。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DQN agent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初始化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超参数初始化：训练的总回合数（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n_episodes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），每回合的最大时间步数（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max_t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），以及用于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epsilon-greedy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策略的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相关参数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7CE61D-1BE9-2865-4CCC-B8130661B927}"/>
              </a:ext>
            </a:extLst>
          </p:cNvPr>
          <p:cNvSpPr/>
          <p:nvPr/>
        </p:nvSpPr>
        <p:spPr>
          <a:xfrm>
            <a:off x="1244649" y="1163364"/>
            <a:ext cx="2195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初始化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B985B1-065A-EEF4-6427-AD1D2CAD21A3}"/>
              </a:ext>
            </a:extLst>
          </p:cNvPr>
          <p:cNvSpPr/>
          <p:nvPr/>
        </p:nvSpPr>
        <p:spPr>
          <a:xfrm>
            <a:off x="6431279" y="1531446"/>
            <a:ext cx="4310329" cy="425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状态初始化：通过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state, _ =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env.reset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获取初始状态。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时间步循环：对于每个时间步（最多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max_t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步），执行以下操作：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选择动作：使用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agent.act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(state, eps)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选择一个动作。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执行动作：通过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next_state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reward, done, _, =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env.step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(action)[:4]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执行动作并获得反馈。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更新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网络：使用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agent.step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(state, action, reward,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next_state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done)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更新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状态更新：将当前状态更新为下一状态。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累加奖励：将奖励累加到当前回合的得分。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检查结束：如果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done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True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，跳出时间步循环。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记录分数：将当前回合的得分添加到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scores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scores_window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更新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：使用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 = max(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eps_end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eps_decay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* eps)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衰减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输出平均分数：每个回合输出最近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回合的平均分数。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保存最佳模型：如果当前回合的平均分数超过历史最佳，保存模型参数。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启用渲染：如果平均分数达到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，启用环境的渲染模式。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检测解决环境：如果平均分数达到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，表示环境已解决，保存模型参数并结束训练。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29CA50-3EF9-B47F-F23F-E645F20A7F6B}"/>
              </a:ext>
            </a:extLst>
          </p:cNvPr>
          <p:cNvSpPr/>
          <p:nvPr/>
        </p:nvSpPr>
        <p:spPr>
          <a:xfrm>
            <a:off x="6431279" y="1162114"/>
            <a:ext cx="2328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每个回合的训练过程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AC0E63-C700-D113-E5E1-2FB6AA54A365}"/>
              </a:ext>
            </a:extLst>
          </p:cNvPr>
          <p:cNvSpPr/>
          <p:nvPr/>
        </p:nvSpPr>
        <p:spPr>
          <a:xfrm>
            <a:off x="1285261" y="4959210"/>
            <a:ext cx="2195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训练后的结果展示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5712EE-1169-745B-B766-E13B4FAADACE}"/>
              </a:ext>
            </a:extLst>
          </p:cNvPr>
          <p:cNvSpPr/>
          <p:nvPr/>
        </p:nvSpPr>
        <p:spPr>
          <a:xfrm>
            <a:off x="1285262" y="5328542"/>
            <a:ext cx="4310329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绘制得分图：绘制每回合得分和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回合平均分数的曲线图。</a:t>
            </a:r>
          </a:p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模型加载与展示：加载最佳模型参数并在环境中运行若干回合，展示训练后的效果。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E58425-5D8E-3FA3-A323-737FD878C517}"/>
              </a:ext>
            </a:extLst>
          </p:cNvPr>
          <p:cNvSpPr/>
          <p:nvPr/>
        </p:nvSpPr>
        <p:spPr>
          <a:xfrm>
            <a:off x="1244647" y="2929883"/>
            <a:ext cx="4310329" cy="1392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scores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：记录每个回合的得分。</a:t>
            </a:r>
          </a:p>
          <a:p>
            <a:pPr>
              <a:lnSpc>
                <a:spcPct val="130000"/>
              </a:lnSpc>
            </a:pP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scores_window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：记录最近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个回合的得分，用于计算平均分数。</a:t>
            </a:r>
          </a:p>
          <a:p>
            <a:pPr>
              <a:lnSpc>
                <a:spcPct val="130000"/>
              </a:lnSpc>
            </a:pP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average_scores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：记录每个回合的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回合平均分数。</a:t>
            </a:r>
          </a:p>
          <a:p>
            <a:pPr>
              <a:lnSpc>
                <a:spcPct val="130000"/>
              </a:lnSpc>
            </a:pP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：初始化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值，用于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epsilon-greedy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策略。</a:t>
            </a:r>
          </a:p>
          <a:p>
            <a:pPr>
              <a:lnSpc>
                <a:spcPct val="130000"/>
              </a:lnSpc>
            </a:pP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：标志是否启用渲染。</a:t>
            </a:r>
          </a:p>
          <a:p>
            <a:pPr>
              <a:lnSpc>
                <a:spcPct val="130000"/>
              </a:lnSpc>
            </a:pP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best_avg_score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：记录最佳平均分数。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D7A4EF-32CD-8EE0-7A3D-01FF006A52F5}"/>
              </a:ext>
            </a:extLst>
          </p:cNvPr>
          <p:cNvSpPr/>
          <p:nvPr/>
        </p:nvSpPr>
        <p:spPr>
          <a:xfrm>
            <a:off x="1244648" y="2638425"/>
            <a:ext cx="2195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初始化变量</a:t>
            </a:r>
          </a:p>
        </p:txBody>
      </p:sp>
    </p:spTree>
    <p:extLst>
      <p:ext uri="{BB962C8B-B14F-4D97-AF65-F5344CB8AC3E}">
        <p14:creationId xmlns:p14="http://schemas.microsoft.com/office/powerpoint/2010/main" val="331714781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561405"/>
            <a:ext cx="5054671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实验结果分析</a:t>
            </a:r>
          </a:p>
        </p:txBody>
      </p:sp>
      <p:sp>
        <p:nvSpPr>
          <p:cNvPr id="4" name="矩形 3"/>
          <p:cNvSpPr/>
          <p:nvPr/>
        </p:nvSpPr>
        <p:spPr>
          <a:xfrm>
            <a:off x="7379745" y="3953715"/>
            <a:ext cx="4001846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包括训练结果、数据分析、图表展示、可视化界面展示。</a:t>
            </a: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Experimental Results Analysis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TWO.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300" y="225374"/>
            <a:ext cx="736854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1. DQN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训练结果</a:t>
            </a: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</a:t>
            </a:r>
            <a:endParaRPr lang="zh-CN" altLang="en-US" sz="28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0A4B0B-BA2D-B403-A625-EA085A9E6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" y="1143000"/>
            <a:ext cx="6096000" cy="4572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EF8D5A-98E4-EBF2-E00A-62BB62CC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90" y="1724501"/>
            <a:ext cx="4842760" cy="34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8744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300" y="225374"/>
            <a:ext cx="736854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2. Double DQN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训练结果</a:t>
            </a: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</a:t>
            </a:r>
            <a:endParaRPr lang="zh-CN" altLang="en-US" sz="28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74494F-51E4-663D-7800-722019384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1143000"/>
            <a:ext cx="6096000" cy="457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4F811E-830D-59B0-EEAC-59D9C39B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82" y="1800225"/>
            <a:ext cx="33432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5780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300" y="225374"/>
            <a:ext cx="736854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3. 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训练结果图形界面展示</a:t>
            </a: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</a:t>
            </a:r>
            <a:endParaRPr lang="zh-CN" altLang="en-US" sz="28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637601-5598-71E3-AA97-3CCBF1A4D598}"/>
              </a:ext>
            </a:extLst>
          </p:cNvPr>
          <p:cNvSpPr/>
          <p:nvPr/>
        </p:nvSpPr>
        <p:spPr>
          <a:xfrm>
            <a:off x="558852" y="148364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训练刚开始时：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4459D2-E9B7-D010-4434-0257EA904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52" y="2021635"/>
            <a:ext cx="5259705" cy="29632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D9AD34B-113B-408C-7F7E-E6396E642ECF}"/>
              </a:ext>
            </a:extLst>
          </p:cNvPr>
          <p:cNvSpPr/>
          <p:nvPr/>
        </p:nvSpPr>
        <p:spPr>
          <a:xfrm>
            <a:off x="6356418" y="1483640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平均分数达到</a:t>
            </a:r>
            <a:r>
              <a:rPr lang="en-US" altLang="zh-CN" b="1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</a:t>
            </a:r>
            <a:r>
              <a:rPr lang="zh-CN" altLang="en-US" b="1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分后：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073ECB-0053-371A-43D0-60CE71632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45" y="2021636"/>
            <a:ext cx="5259703" cy="29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4811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7.png27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44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19026" y="3480633"/>
            <a:ext cx="56416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</p:txBody>
      </p:sp>
      <p:sp>
        <p:nvSpPr>
          <p:cNvPr id="7" name="矩形 6"/>
          <p:cNvSpPr/>
          <p:nvPr/>
        </p:nvSpPr>
        <p:spPr>
          <a:xfrm>
            <a:off x="1749973" y="2617108"/>
            <a:ext cx="3475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等线" panose="02010600030101010101" pitchFamily="2" charset="-122"/>
                <a:cs typeface="+mn-cs"/>
              </a:rPr>
              <a:t>DQN IN LUNARLANDER</a:t>
            </a:r>
          </a:p>
        </p:txBody>
      </p:sp>
      <p:sp>
        <p:nvSpPr>
          <p:cNvPr id="8" name="矩形 7"/>
          <p:cNvSpPr/>
          <p:nvPr/>
        </p:nvSpPr>
        <p:spPr>
          <a:xfrm>
            <a:off x="2920536" y="3817437"/>
            <a:ext cx="247856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2253893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苗君文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5.png25"/>
          <p:cNvPicPr>
            <a:picLocks noChangeAspect="1"/>
          </p:cNvPicPr>
          <p:nvPr/>
        </p:nvPicPr>
        <p:blipFill>
          <a:blip r:embed="rId3"/>
          <a:srcRect l="27506" r="27506"/>
          <a:stretch>
            <a:fillRect/>
          </a:stretch>
        </p:blipFill>
        <p:spPr>
          <a:xfrm>
            <a:off x="6692900" y="0"/>
            <a:ext cx="5499100" cy="68738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2316" y="2218638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22316" y="4086501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83827" y="2001028"/>
            <a:ext cx="3777301" cy="1217118"/>
            <a:chOff x="6355639" y="2483518"/>
            <a:chExt cx="3777301" cy="1217118"/>
          </a:xfrm>
        </p:grpSpPr>
        <p:sp>
          <p:nvSpPr>
            <p:cNvPr id="8" name="文本框 7"/>
            <p:cNvSpPr txBox="1"/>
            <p:nvPr/>
          </p:nvSpPr>
          <p:spPr>
            <a:xfrm>
              <a:off x="6355639" y="2483518"/>
              <a:ext cx="3624901" cy="567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pc="1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算法流程介绍</a:t>
              </a:r>
              <a:endParaRPr lang="zh-CN" altLang="en-US" dirty="0">
                <a:solidFill>
                  <a:srgbClr val="33374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360866" y="3054305"/>
              <a:ext cx="3772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包括环境设置、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DQN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算法流程、训练过程、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Q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网络结构。</a:t>
              </a:r>
              <a:endParaRPr lang="zh-CN" altLang="en-US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083826" y="3800399"/>
            <a:ext cx="3772074" cy="1270604"/>
            <a:chOff x="6355638" y="1942262"/>
            <a:chExt cx="3772074" cy="1270604"/>
          </a:xfrm>
        </p:grpSpPr>
        <p:sp>
          <p:nvSpPr>
            <p:cNvPr id="11" name="文本框 10"/>
            <p:cNvSpPr txBox="1"/>
            <p:nvPr/>
          </p:nvSpPr>
          <p:spPr>
            <a:xfrm>
              <a:off x="6355638" y="1942262"/>
              <a:ext cx="3624901" cy="94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pc="1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实验结果分析</a:t>
              </a:r>
              <a:endParaRPr lang="zh-CN" altLang="en-US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2000" b="0" dirty="0">
                <a:solidFill>
                  <a:srgbClr val="33374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55638" y="2566535"/>
              <a:ext cx="3772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训练结果、数据分析、图表展示、可视化界面展示。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9" name="图片 18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620" y="123825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561405"/>
            <a:ext cx="5054671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算法流程介绍</a:t>
            </a:r>
            <a:endParaRPr lang="zh-CN" altLang="en-US" sz="32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79745" y="3953715"/>
            <a:ext cx="4001846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包括环境设置、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DQN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算法流程、训练过程、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网络结构。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Algorithm Introduction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5729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260" y="258428"/>
            <a:ext cx="5494541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1. </a:t>
            </a:r>
            <a:r>
              <a:rPr lang="en-US" altLang="zh-CN" sz="2800" b="1" spc="100" dirty="0" err="1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LunarLander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环境与任务目标</a:t>
            </a:r>
            <a:endParaRPr lang="zh-CN" altLang="en-US" sz="28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1121" y="1884698"/>
            <a:ext cx="270241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登月器落在着陆区域内。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登月器的水平速度和垂直速度足够小。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登月器的倾斜角度在一定范围内。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1121" y="14707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成功降落的条件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4E021E-62AB-4BA4-B1B6-6EA27212A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389" y="1969071"/>
            <a:ext cx="4942490" cy="3294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1ED3584-37C4-9B35-2BD3-1114B2CA0224}"/>
              </a:ext>
            </a:extLst>
          </p:cNvPr>
          <p:cNvSpPr/>
          <p:nvPr/>
        </p:nvSpPr>
        <p:spPr>
          <a:xfrm>
            <a:off x="522868" y="3370111"/>
            <a:ext cx="2702412" cy="183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横向位置 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纵向位置 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横向速度 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vx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纵向速度 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vy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登月器的角度 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θ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登月器角速度 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ω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左着陆腿是否接触地面（布尔值）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右着陆腿是否接触地面（布尔值）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7CE61D-1BE9-2865-4CCC-B8130661B927}"/>
              </a:ext>
            </a:extLst>
          </p:cNvPr>
          <p:cNvSpPr/>
          <p:nvPr/>
        </p:nvSpPr>
        <p:spPr>
          <a:xfrm>
            <a:off x="522867" y="300077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状态空间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E1FEE1A-553B-4A0E-ACB0-4D3943E0264E}"/>
              </a:ext>
            </a:extLst>
          </p:cNvPr>
          <p:cNvSpPr/>
          <p:nvPr/>
        </p:nvSpPr>
        <p:spPr>
          <a:xfrm>
            <a:off x="3388036" y="14053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动作空间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1C0849A-E9A2-0C6F-CAFF-7F59533B62B5}"/>
              </a:ext>
            </a:extLst>
          </p:cNvPr>
          <p:cNvSpPr/>
          <p:nvPr/>
        </p:nvSpPr>
        <p:spPr>
          <a:xfrm>
            <a:off x="3388036" y="1774668"/>
            <a:ext cx="2702413" cy="952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不采取任何动作。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主发动机点火（向上推力）。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向左喷射器点火（向右推力）。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向右喷射器点火（向左推力）。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5CF78D-5A14-3879-AFD7-1F50D320336D}"/>
              </a:ext>
            </a:extLst>
          </p:cNvPr>
          <p:cNvSpPr/>
          <p:nvPr/>
        </p:nvSpPr>
        <p:spPr>
          <a:xfrm>
            <a:off x="3435159" y="300077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奖励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FE6BE48-D418-0CCB-F021-15AAEBD824EC}"/>
              </a:ext>
            </a:extLst>
          </p:cNvPr>
          <p:cNvSpPr/>
          <p:nvPr/>
        </p:nvSpPr>
        <p:spPr>
          <a:xfrm>
            <a:off x="3435159" y="3370111"/>
            <a:ext cx="3221361" cy="117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成功着陆：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+100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 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+140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每帧的奖励：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-0.3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分（用于鼓励尽快完成任务）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使用主发动机：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-0.3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分（每次点火）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使用侧喷射器：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-0.03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分（每次点火）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碰撞地面或飞离界限：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-100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B6B9AF1-AF8F-DB15-04EB-1FC0F04189F8}"/>
              </a:ext>
            </a:extLst>
          </p:cNvPr>
          <p:cNvSpPr/>
          <p:nvPr/>
        </p:nvSpPr>
        <p:spPr>
          <a:xfrm>
            <a:off x="3434353" y="47125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结束条件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590ACA8-FF2E-4152-4FC3-2AA0C1096EF3}"/>
              </a:ext>
            </a:extLst>
          </p:cNvPr>
          <p:cNvSpPr/>
          <p:nvPr/>
        </p:nvSpPr>
        <p:spPr>
          <a:xfrm>
            <a:off x="3388036" y="5086570"/>
            <a:ext cx="3221361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登月器成功降落在着陆区域。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登月器坠毁。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登月器飞离屏幕界限。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3609" y="115218"/>
            <a:ext cx="5494541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2. Q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网络结构</a:t>
            </a:r>
            <a:endParaRPr lang="zh-CN" altLang="en-US" sz="28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851" y="1552024"/>
            <a:ext cx="4065160" cy="1612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功能：用于初始化 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QNetwork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类的实例，定义了神经网络的层次结构和随机种子。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self.fc1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：输入到第一个隐藏层（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512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神经元）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self.fc2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：第一个隐藏层到第二个隐藏层（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256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神经元）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self.fc3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：第二个隐藏层到第三个隐藏层（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128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神经元）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self.fc4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：第三个隐藏层到输出层（动作值维度）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self.dropout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：防止过拟合的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Dropout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层，丢弃率为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0.1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852" y="1138060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</a:t>
            </a:r>
            <a:r>
              <a:rPr lang="en-US" altLang="zh-CN" dirty="0" err="1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init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ED3584-37C4-9B35-2BD3-1114B2CA0224}"/>
              </a:ext>
            </a:extLst>
          </p:cNvPr>
          <p:cNvSpPr/>
          <p:nvPr/>
        </p:nvSpPr>
        <p:spPr>
          <a:xfrm>
            <a:off x="558851" y="3780508"/>
            <a:ext cx="4065160" cy="2492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功能：定义了前向传播过程，将输入状态映射到输出的动作值。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输入状态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state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通过第一个全连接层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self.fc1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，并应用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ReLU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激活函数。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dropout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层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self.dropout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，随机丢弃部分神经元，防止过拟合。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通过第二个全连接层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self.fc2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，并应用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ReLU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激活函数。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再次通过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dropout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层。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通过第三个全连接层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self.fc3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，并应用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ReLU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激活函数。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再次通过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dropout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层。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最后通过第四个全连接层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self.fc4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，输出动作值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action_values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7CE61D-1BE9-2865-4CCC-B8130661B927}"/>
              </a:ext>
            </a:extLst>
          </p:cNvPr>
          <p:cNvSpPr/>
          <p:nvPr/>
        </p:nvSpPr>
        <p:spPr>
          <a:xfrm>
            <a:off x="558851" y="3411176"/>
            <a:ext cx="2195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forward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E48ACF-3706-E198-CCF0-EAADECE13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84822"/>
            <a:ext cx="4065160" cy="356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FD7074-874A-E53C-1730-84F4444DDDDE}"/>
              </a:ext>
            </a:extLst>
          </p:cNvPr>
          <p:cNvSpPr txBox="1"/>
          <p:nvPr/>
        </p:nvSpPr>
        <p:spPr>
          <a:xfrm>
            <a:off x="193609" y="639784"/>
            <a:ext cx="479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通过输入当前的环境状态，预测每个可能动作的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Q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值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AEF2F9D-3129-AF0E-BF24-0AED9DF0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05250"/>
            <a:ext cx="4149421" cy="1867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62309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6093" y="225374"/>
            <a:ext cx="5494541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3. DQN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算法</a:t>
            </a: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-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初始化</a:t>
            </a:r>
            <a:endParaRPr lang="zh-CN" altLang="en-US" sz="28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44652" y="164606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导入必要的库和模块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ED3584-37C4-9B35-2BD3-1114B2CA0224}"/>
              </a:ext>
            </a:extLst>
          </p:cNvPr>
          <p:cNvSpPr/>
          <p:nvPr/>
        </p:nvSpPr>
        <p:spPr>
          <a:xfrm>
            <a:off x="1244651" y="3267575"/>
            <a:ext cx="3418789" cy="183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初始化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网络：创建两个神经网络，一个用于实际决策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qnetwork_local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，另一个用于计算目标值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qnetwork_target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优化器：使用 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Adam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优化器来更新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qnetwork_local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的参数。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经验回放缓冲区：创建一个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ReplayBuffer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实例，用于存储经验数据。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时间步：初始化时间步，用于控制何时更新网络。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7CE61D-1BE9-2865-4CCC-B8130661B927}"/>
              </a:ext>
            </a:extLst>
          </p:cNvPr>
          <p:cNvSpPr/>
          <p:nvPr/>
        </p:nvSpPr>
        <p:spPr>
          <a:xfrm>
            <a:off x="1244651" y="2877350"/>
            <a:ext cx="2195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Agent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</a:t>
            </a:r>
            <a:endParaRPr lang="en-US" altLang="zh-CN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49E2266-B1FA-75A8-AB98-1F8CDCEAD391}"/>
              </a:ext>
            </a:extLst>
          </p:cNvPr>
          <p:cNvSpPr/>
          <p:nvPr/>
        </p:nvSpPr>
        <p:spPr>
          <a:xfrm>
            <a:off x="1244652" y="205649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定义超参数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686618-1C0D-E229-5515-1D1AE10CA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972" y="894879"/>
            <a:ext cx="4583748" cy="141817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4660A48-A4C0-D729-2F15-759AF257651D}"/>
              </a:ext>
            </a:extLst>
          </p:cNvPr>
          <p:cNvSpPr/>
          <p:nvPr/>
        </p:nvSpPr>
        <p:spPr>
          <a:xfrm>
            <a:off x="1244651" y="2466920"/>
            <a:ext cx="2488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设置设备为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GPU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endParaRPr lang="zh-CN" altLang="en-US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2395311-FDA0-A44E-9DAE-87543EE0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72" y="2427355"/>
            <a:ext cx="5477529" cy="34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7831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300" y="225374"/>
            <a:ext cx="736854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4. DQN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算法</a:t>
            </a: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-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经验回放存储器 </a:t>
            </a:r>
            <a:r>
              <a:rPr lang="en-US" altLang="zh-CN" sz="2800" b="1" spc="100" dirty="0" err="1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ReplayBuffer</a:t>
            </a:r>
            <a:endParaRPr lang="zh-CN" altLang="en-US" sz="28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851" y="1917784"/>
            <a:ext cx="4065160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功能：创建一个双端队列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deque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来存储经验。初始化经验回放存储器，设置动作维度、缓冲区大小、批次大小和随机种子。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852" y="1503820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__</a:t>
            </a:r>
            <a:r>
              <a:rPr lang="en-US" altLang="zh-CN" dirty="0" err="1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init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__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ED3584-37C4-9B35-2BD3-1114B2CA0224}"/>
              </a:ext>
            </a:extLst>
          </p:cNvPr>
          <p:cNvSpPr/>
          <p:nvPr/>
        </p:nvSpPr>
        <p:spPr>
          <a:xfrm>
            <a:off x="558851" y="2864196"/>
            <a:ext cx="4065160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功能：每当智能体与环境交互时向存储器中添加新的经验。每个经验包含当前状态、动作、奖励、下一状态和是否结束标志。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7CE61D-1BE9-2865-4CCC-B8130661B927}"/>
              </a:ext>
            </a:extLst>
          </p:cNvPr>
          <p:cNvSpPr/>
          <p:nvPr/>
        </p:nvSpPr>
        <p:spPr>
          <a:xfrm>
            <a:off x="558851" y="2494864"/>
            <a:ext cx="2195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0B1689-B02A-CA5C-B6D2-7BD2345C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209" y="1322726"/>
            <a:ext cx="6627939" cy="4374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BB985B1-065A-EEF4-6427-AD1D2CAD21A3}"/>
              </a:ext>
            </a:extLst>
          </p:cNvPr>
          <p:cNvSpPr/>
          <p:nvPr/>
        </p:nvSpPr>
        <p:spPr>
          <a:xfrm>
            <a:off x="558851" y="3810608"/>
            <a:ext cx="4065160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功能：在训练过程中，从存储器中随机采样一批经验。将采样到的经验转化为 </a:t>
            </a:r>
            <a:r>
              <a:rPr kumimoji="1"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PyTorch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张量。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29CA50-3EF9-B47F-F23F-E645F20A7F6B}"/>
              </a:ext>
            </a:extLst>
          </p:cNvPr>
          <p:cNvSpPr/>
          <p:nvPr/>
        </p:nvSpPr>
        <p:spPr>
          <a:xfrm>
            <a:off x="558851" y="3441276"/>
            <a:ext cx="2195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sample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B74BFD-4D32-E314-F506-290ED173EC98}"/>
              </a:ext>
            </a:extLst>
          </p:cNvPr>
          <p:cNvSpPr/>
          <p:nvPr/>
        </p:nvSpPr>
        <p:spPr>
          <a:xfrm>
            <a:off x="558851" y="4757020"/>
            <a:ext cx="4065160" cy="292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功能：返回当前存储器中的经验数量。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7FCECF-EF7F-E100-173F-2C2419F33F9E}"/>
              </a:ext>
            </a:extLst>
          </p:cNvPr>
          <p:cNvSpPr/>
          <p:nvPr/>
        </p:nvSpPr>
        <p:spPr>
          <a:xfrm>
            <a:off x="558851" y="4387688"/>
            <a:ext cx="2195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__</a:t>
            </a:r>
            <a:r>
              <a:rPr lang="en-US" altLang="zh-CN" dirty="0" err="1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len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__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5882E67-2FFC-0C39-53CC-EE203DEF7CC0}"/>
              </a:ext>
            </a:extLst>
          </p:cNvPr>
          <p:cNvSpPr/>
          <p:nvPr/>
        </p:nvSpPr>
        <p:spPr>
          <a:xfrm>
            <a:off x="3136122" y="5031466"/>
            <a:ext cx="2195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571319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300" y="225374"/>
            <a:ext cx="736854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5. DQN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算法</a:t>
            </a: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-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选择动作</a:t>
            </a:r>
            <a:endParaRPr lang="zh-CN" altLang="en-US" sz="28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7449" y="2064193"/>
            <a:ext cx="4241751" cy="2272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功能：根据当前状态选择动作。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epsilon-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贪婪策略，用于平衡探索（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exploration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）和利用（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exploitation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）。智能体以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的概率选择一个随机动作，以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1-epsilon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的概率选择当前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网络认为最优的动作。通过逐渐减小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值，智能体在训练初期进行更多的探索，而在训练后期更多地利用已学到的知识进行决策。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将状态转换为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PyTorch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张量，并添加一个批次维度。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网络设置为评估模式，避免梯度计算。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网络预测当前状态下各动作的价值。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epsilon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值决定是选择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网络预测的最优动作还是随机动作。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7451" y="165022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act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函数（选择动作）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C873E7-D726-1E23-2D2B-C8398934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298" y="1436869"/>
            <a:ext cx="5793874" cy="3084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51415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300" y="225374"/>
            <a:ext cx="7368540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6. DQN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算法</a:t>
            </a:r>
            <a:r>
              <a:rPr lang="en-US" altLang="zh-CN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-</a:t>
            </a:r>
            <a:r>
              <a:rPr lang="zh-CN" altLang="en-US" sz="28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网络更新</a:t>
            </a:r>
            <a:endParaRPr lang="zh-CN" altLang="en-US" sz="28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1ED3584-37C4-9B35-2BD3-1114B2CA0224}"/>
              </a:ext>
            </a:extLst>
          </p:cNvPr>
          <p:cNvSpPr/>
          <p:nvPr/>
        </p:nvSpPr>
        <p:spPr>
          <a:xfrm>
            <a:off x="909368" y="1532696"/>
            <a:ext cx="4310329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将新的经验存储到经验回放存储器中，并定期从回放存储器中抽取样本进行学习。通过学习过程，智能体根据经验更新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网络的参数，以最小化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值的预测误差。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7CE61D-1BE9-2865-4CCC-B8130661B927}"/>
              </a:ext>
            </a:extLst>
          </p:cNvPr>
          <p:cNvSpPr/>
          <p:nvPr/>
        </p:nvSpPr>
        <p:spPr>
          <a:xfrm>
            <a:off x="909369" y="1163364"/>
            <a:ext cx="2195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网络更新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B985B1-065A-EEF4-6427-AD1D2CAD21A3}"/>
              </a:ext>
            </a:extLst>
          </p:cNvPr>
          <p:cNvSpPr/>
          <p:nvPr/>
        </p:nvSpPr>
        <p:spPr>
          <a:xfrm>
            <a:off x="949982" y="2689056"/>
            <a:ext cx="4310329" cy="117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功能：将新的经验添加到回放缓冲区，并定期从缓冲区中抽取样本进行学习。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将新的经验存储到回放缓冲区。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每隔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UPDATE_EVERY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步进行一次学习，如果缓冲区中有足够的样本，则从缓冲区中抽取一个批次的经验并调用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learn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29CA50-3EF9-B47F-F23F-E645F20A7F6B}"/>
              </a:ext>
            </a:extLst>
          </p:cNvPr>
          <p:cNvSpPr/>
          <p:nvPr/>
        </p:nvSpPr>
        <p:spPr>
          <a:xfrm>
            <a:off x="949983" y="2319724"/>
            <a:ext cx="2328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step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B74BFD-4D32-E314-F506-290ED173EC98}"/>
              </a:ext>
            </a:extLst>
          </p:cNvPr>
          <p:cNvSpPr/>
          <p:nvPr/>
        </p:nvSpPr>
        <p:spPr>
          <a:xfrm>
            <a:off x="6096000" y="2072635"/>
            <a:ext cx="4310325" cy="271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功能：使用给定的一批经验元组更新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网络的参数。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解包经验元组，分别获取状态、动作、奖励、下一个状态和完成标志。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使用目标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网络计算下一个状态的最大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值。（也有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Double DQN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方式，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Double DQN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的主要思想是使用当前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网络选择最优动作，然后使用目标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网络评估这些动作的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值，可以减少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值的过高估计问题。）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计算当前状态的目标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使用局部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网络计算当前状态的预测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计算预测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值和目标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值之间的损失。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通过反向传播最小化损失并更新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网络的参数。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软更新目标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网络的参数。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7FCECF-EF7F-E100-173F-2C2419F33F9E}"/>
              </a:ext>
            </a:extLst>
          </p:cNvPr>
          <p:cNvSpPr/>
          <p:nvPr/>
        </p:nvSpPr>
        <p:spPr>
          <a:xfrm>
            <a:off x="6096001" y="1703303"/>
            <a:ext cx="2195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learn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AC0E63-C700-D113-E5E1-2FB6AA54A365}"/>
              </a:ext>
            </a:extLst>
          </p:cNvPr>
          <p:cNvSpPr/>
          <p:nvPr/>
        </p:nvSpPr>
        <p:spPr>
          <a:xfrm>
            <a:off x="949982" y="3882078"/>
            <a:ext cx="2195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soft_update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5712EE-1169-745B-B766-E13B4FAADACE}"/>
              </a:ext>
            </a:extLst>
          </p:cNvPr>
          <p:cNvSpPr/>
          <p:nvPr/>
        </p:nvSpPr>
        <p:spPr>
          <a:xfrm>
            <a:off x="949982" y="4251410"/>
            <a:ext cx="4310329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功能：软更新。目标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网络的参数在一定步数后被更新为当前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网络的参数。软更新可以避免目标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网络和当前</a:t>
            </a:r>
            <a:r>
              <a:rPr kumimoji="1"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</a:t>
            </a:r>
            <a:r>
              <a:rPr kumimoji="1"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网络参数同步变化导致的不稳定性。</a:t>
            </a:r>
            <a:endParaRPr kumimoji="1"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765F0BA-AD7A-FA30-42AB-0CB5D269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82" y="4955972"/>
            <a:ext cx="333322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8481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1669</Words>
  <Application>Microsoft Office PowerPoint</Application>
  <PresentationFormat>宽屏</PresentationFormat>
  <Paragraphs>150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汉仪大宋简</vt:lpstr>
      <vt:lpstr>微软雅黑 Light</vt:lpstr>
      <vt:lpstr>Arial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Jun Wen Miao</cp:lastModifiedBy>
  <cp:revision>36</cp:revision>
  <dcterms:created xsi:type="dcterms:W3CDTF">2019-04-28T02:52:00Z</dcterms:created>
  <dcterms:modified xsi:type="dcterms:W3CDTF">2024-05-31T20:14:00Z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EC6664406A0847F3BCD388051DB60019_13</vt:lpwstr>
  </property>
</Properties>
</file>